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webextensions/webextension1.xml" ContentType="application/vnd.ms-office.webextension+xml"/>
  <Override PartName="/ppt/webextensions/webextension2.xml" ContentType="application/vnd.ms-office.webextension+xml"/>
  <Override PartName="/ppt/webextensions/webextension3.xml" ContentType="application/vnd.ms-office.webextension+xml"/>
  <Override PartName="/ppt/webextensions/webextension4.xml" ContentType="application/vnd.ms-office.webextension+xml"/>
  <Override PartName="/ppt/webextensions/webextension5.xml" ContentType="application/vnd.ms-office.webextension+xml"/>
  <Override PartName="/ppt/webextensions/webextension6.xml" ContentType="application/vnd.ms-office.webextension+xml"/>
  <Override PartName="/ppt/webextensions/webextension7.xml" ContentType="application/vnd.ms-office.webextension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6" r:id="rId1"/>
  </p:sldMasterIdLst>
  <p:sldIdLst>
    <p:sldId id="256" r:id="rId2"/>
    <p:sldId id="257" r:id="rId3"/>
    <p:sldId id="258" r:id="rId4"/>
    <p:sldId id="259" r:id="rId5"/>
    <p:sldId id="261" r:id="rId6"/>
    <p:sldId id="269" r:id="rId7"/>
    <p:sldId id="270" r:id="rId8"/>
    <p:sldId id="266" r:id="rId9"/>
    <p:sldId id="267" r:id="rId10"/>
    <p:sldId id="262" r:id="rId11"/>
    <p:sldId id="268" r:id="rId12"/>
    <p:sldId id="263" r:id="rId13"/>
    <p:sldId id="264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75" d="100"/>
          <a:sy n="75" d="100"/>
        </p:scale>
        <p:origin x="324" y="-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84C8C-A331-4CA8-9208-8E355260AA25}" type="datetimeFigureOut">
              <a:rPr lang="en-US" smtClean="0"/>
              <a:t>5/20/2024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31652C-2484-4A8C-A860-98163B1CDA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5013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84C8C-A331-4CA8-9208-8E355260AA25}" type="datetimeFigureOut">
              <a:rPr lang="en-US" smtClean="0"/>
              <a:t>5/20/2024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31652C-2484-4A8C-A860-98163B1CDA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7578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84C8C-A331-4CA8-9208-8E355260AA25}" type="datetimeFigureOut">
              <a:rPr lang="en-US" smtClean="0"/>
              <a:t>5/20/2024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31652C-2484-4A8C-A860-98163B1CDA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3447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84C8C-A331-4CA8-9208-8E355260AA25}" type="datetimeFigureOut">
              <a:rPr lang="en-US" smtClean="0"/>
              <a:t>5/20/2024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31652C-2484-4A8C-A860-98163B1CDAC5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756065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84C8C-A331-4CA8-9208-8E355260AA25}" type="datetimeFigureOut">
              <a:rPr lang="en-US" smtClean="0"/>
              <a:t>5/20/2024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31652C-2484-4A8C-A860-98163B1CDA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4872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84C8C-A331-4CA8-9208-8E355260AA25}" type="datetimeFigureOut">
              <a:rPr lang="en-US" smtClean="0"/>
              <a:t>5/20/2024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31652C-2484-4A8C-A860-98163B1CDA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3294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84C8C-A331-4CA8-9208-8E355260AA25}" type="datetimeFigureOut">
              <a:rPr lang="en-US" smtClean="0"/>
              <a:t>5/20/2024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31652C-2484-4A8C-A860-98163B1CDA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7026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84C8C-A331-4CA8-9208-8E355260AA25}" type="datetimeFigureOut">
              <a:rPr lang="en-US" smtClean="0"/>
              <a:t>5/20/2024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31652C-2484-4A8C-A860-98163B1CDA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08064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84C8C-A331-4CA8-9208-8E355260AA25}" type="datetimeFigureOut">
              <a:rPr lang="en-US" smtClean="0"/>
              <a:t>5/20/2024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31652C-2484-4A8C-A860-98163B1CDA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5572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84C8C-A331-4CA8-9208-8E355260AA25}" type="datetimeFigureOut">
              <a:rPr lang="en-US" smtClean="0"/>
              <a:t>5/20/2024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31652C-2484-4A8C-A860-98163B1CDA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9537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84C8C-A331-4CA8-9208-8E355260AA25}" type="datetimeFigureOut">
              <a:rPr lang="en-US" smtClean="0"/>
              <a:t>5/20/2024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31652C-2484-4A8C-A860-98163B1CDA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4136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84C8C-A331-4CA8-9208-8E355260AA25}" type="datetimeFigureOut">
              <a:rPr lang="en-US" smtClean="0"/>
              <a:t>5/20/2024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31652C-2484-4A8C-A860-98163B1CDA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3056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84C8C-A331-4CA8-9208-8E355260AA25}" type="datetimeFigureOut">
              <a:rPr lang="en-US" smtClean="0"/>
              <a:t>5/20/2024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31652C-2484-4A8C-A860-98163B1CDA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9477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84C8C-A331-4CA8-9208-8E355260AA25}" type="datetimeFigureOut">
              <a:rPr lang="en-US" smtClean="0"/>
              <a:t>5/20/2024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31652C-2484-4A8C-A860-98163B1CDA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2804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84C8C-A331-4CA8-9208-8E355260AA25}" type="datetimeFigureOut">
              <a:rPr lang="en-US" smtClean="0"/>
              <a:t>5/20/2024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31652C-2484-4A8C-A860-98163B1CDA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3013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84C8C-A331-4CA8-9208-8E355260AA25}" type="datetimeFigureOut">
              <a:rPr lang="en-US" smtClean="0"/>
              <a:t>5/20/2024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31652C-2484-4A8C-A860-98163B1CDA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0672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84C8C-A331-4CA8-9208-8E355260AA25}" type="datetimeFigureOut">
              <a:rPr lang="en-US" smtClean="0"/>
              <a:t>5/20/2024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31652C-2484-4A8C-A860-98163B1CDA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138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C84C8C-A331-4CA8-9208-8E355260AA25}" type="datetimeFigureOut">
              <a:rPr lang="en-US" smtClean="0"/>
              <a:t>5/20/2024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31652C-2484-4A8C-A860-98163B1CDA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89053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87" r:id="rId1"/>
    <p:sldLayoutId id="2147483788" r:id="rId2"/>
    <p:sldLayoutId id="2147483789" r:id="rId3"/>
    <p:sldLayoutId id="2147483790" r:id="rId4"/>
    <p:sldLayoutId id="2147483791" r:id="rId5"/>
    <p:sldLayoutId id="2147483792" r:id="rId6"/>
    <p:sldLayoutId id="2147483793" r:id="rId7"/>
    <p:sldLayoutId id="2147483794" r:id="rId8"/>
    <p:sldLayoutId id="2147483795" r:id="rId9"/>
    <p:sldLayoutId id="2147483796" r:id="rId10"/>
    <p:sldLayoutId id="2147483797" r:id="rId11"/>
    <p:sldLayoutId id="2147483798" r:id="rId12"/>
    <p:sldLayoutId id="2147483799" r:id="rId13"/>
    <p:sldLayoutId id="2147483800" r:id="rId14"/>
    <p:sldLayoutId id="2147483801" r:id="rId15"/>
    <p:sldLayoutId id="2147483802" r:id="rId16"/>
    <p:sldLayoutId id="2147483803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microsoft.com/office/2011/relationships/webextension" Target="../webextensions/webextension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microsoft.com/office/2011/relationships/webextension" Target="../webextensions/webextension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microsoft.com/office/2011/relationships/webextension" Target="../webextensions/webextension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11/relationships/webextension" Target="../webextensions/webextension2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11/relationships/webextension" Target="../webextensions/webextension3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microsoft.com/office/2011/relationships/webextension" Target="../webextensions/webextension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microsoft.com/office/2011/relationships/webextension" Target="../webextensions/webextension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Sundance Bay Logo">
            <a:extLst>
              <a:ext uri="{FF2B5EF4-FFF2-40B4-BE49-F238E27FC236}">
                <a16:creationId xmlns:a16="http://schemas.microsoft.com/office/drawing/2014/main" id="{D30A8D94-0AE5-4A17-8DE2-7D07C999565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541069" y="-125931"/>
            <a:ext cx="3707331" cy="3707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E507252-70EE-4C08-95AE-FE83641552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5998" y="795907"/>
            <a:ext cx="10224554" cy="2387600"/>
          </a:xfrm>
        </p:spPr>
        <p:txBody>
          <a:bodyPr/>
          <a:lstStyle/>
          <a:p>
            <a:r>
              <a:rPr lang="en-US" dirty="0"/>
              <a:t>Sundance Bay Case Study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6213D656-3719-47CB-A6FF-4C86473A0F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14367" y="4554939"/>
            <a:ext cx="9001462" cy="1655762"/>
          </a:xfrm>
        </p:spPr>
        <p:txBody>
          <a:bodyPr/>
          <a:lstStyle/>
          <a:p>
            <a:r>
              <a:rPr lang="en-US" dirty="0"/>
              <a:t>Abinav Yadamani</a:t>
            </a:r>
          </a:p>
        </p:txBody>
      </p:sp>
      <p:sp>
        <p:nvSpPr>
          <p:cNvPr id="7" name="AutoShape 4" descr="Sundance Bay Logo">
            <a:extLst>
              <a:ext uri="{FF2B5EF4-FFF2-40B4-BE49-F238E27FC236}">
                <a16:creationId xmlns:a16="http://schemas.microsoft.com/office/drawing/2014/main" id="{33CBB751-B38F-4EE3-9DF1-F4F1A52452E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243714" y="3276600"/>
            <a:ext cx="3004686" cy="3004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3B6CB4C6-5344-4C72-847E-0E15BB53F0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698" y="147186"/>
            <a:ext cx="724451" cy="837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55808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A9158E-E385-4BA8-86E6-31EFE4B6A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Recommendations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58381B4-501E-4229-B551-DA3BB1A40B8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3794" y="2088319"/>
            <a:ext cx="10648285" cy="3702881"/>
          </a:xfrm>
        </p:spPr>
        <p:txBody>
          <a:bodyPr/>
          <a:lstStyle/>
          <a:p>
            <a:r>
              <a:rPr lang="en-US" dirty="0"/>
              <a:t>Immediate next step – Credit Risk ML Model Active loans to predict risky loans and take necessary actions to prevent loan defaults.</a:t>
            </a:r>
          </a:p>
          <a:p>
            <a:r>
              <a:rPr lang="en-US" dirty="0"/>
              <a:t>Improve investment amount fund utilization.</a:t>
            </a:r>
          </a:p>
          <a:p>
            <a:r>
              <a:rPr lang="en-US" dirty="0"/>
              <a:t>Diversify loan delegation to cover broader investors.</a:t>
            </a:r>
          </a:p>
          <a:p>
            <a:r>
              <a:rPr lang="en-US" dirty="0"/>
              <a:t>Lower Loan Term/Interest Rates.</a:t>
            </a:r>
          </a:p>
          <a:p>
            <a:pPr marR="0" lvl="0" fontAlgn="auto">
              <a:spcAft>
                <a:spcPts val="0"/>
              </a:spcAft>
              <a:buClr>
                <a:prstClr val="white"/>
              </a:buClr>
              <a:buSzPts val="1800"/>
              <a:tabLst/>
              <a:defRPr/>
            </a:pPr>
            <a:r>
              <a:rPr lang="en-US" dirty="0"/>
              <a:t>Tailored credit limits, interest rates based on risk.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D298926D-3C08-4A73-AFBD-EA53BA2695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698" y="147186"/>
            <a:ext cx="724451" cy="837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71705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26000">
              <a:srgbClr val="730C01"/>
            </a:gs>
            <a:gs pos="100000">
              <a:schemeClr val="tx1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299FA40-EF6F-43AE-94F9-8EF07517F6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intStrokes trans="5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8886786"/>
          </a:xfrm>
          <a:prstGeom prst="rect">
            <a:avLst/>
          </a:prstGeom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54849A3-7EB8-42FC-872B-96AB54FC992A}"/>
              </a:ext>
            </a:extLst>
          </p:cNvPr>
          <p:cNvSpPr txBox="1"/>
          <p:nvPr/>
        </p:nvSpPr>
        <p:spPr>
          <a:xfrm>
            <a:off x="105878" y="2425567"/>
            <a:ext cx="12192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Thank You!!</a:t>
            </a:r>
          </a:p>
          <a:p>
            <a:pPr algn="ctr"/>
            <a:endParaRPr lang="en-US" sz="4800" dirty="0"/>
          </a:p>
          <a:p>
            <a:pPr algn="ctr"/>
            <a:r>
              <a:rPr lang="en-US" sz="4800" dirty="0"/>
              <a:t>Questions?? </a:t>
            </a:r>
          </a:p>
        </p:txBody>
      </p:sp>
    </p:spTree>
    <p:extLst>
      <p:ext uri="{BB962C8B-B14F-4D97-AF65-F5344CB8AC3E}">
        <p14:creationId xmlns:p14="http://schemas.microsoft.com/office/powerpoint/2010/main" val="6329651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7" name="Content Placeholder 6" title="Microsoft Power BI">
                <a:extLst>
                  <a:ext uri="{FF2B5EF4-FFF2-40B4-BE49-F238E27FC236}">
                    <a16:creationId xmlns:a16="http://schemas.microsoft.com/office/drawing/2014/main" id="{CF3C7722-24CC-4C1D-BA63-03DB1AEFFAFB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505498331"/>
                  </p:ext>
                </p:extLst>
              </p:nvPr>
            </p:nvGraphicFramePr>
            <p:xfrm>
              <a:off x="919162" y="1193533"/>
              <a:ext cx="10353675" cy="4905676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7" name="Content Placeholder 6" title="Microsoft Power BI">
                <a:extLst>
                  <a:ext uri="{FF2B5EF4-FFF2-40B4-BE49-F238E27FC236}">
                    <a16:creationId xmlns:a16="http://schemas.microsoft.com/office/drawing/2014/main" id="{CF3C7722-24CC-4C1D-BA63-03DB1AEFFAF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19162" y="1193533"/>
                <a:ext cx="10353675" cy="4905676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8C186AC5-5D19-4F1A-B064-6E6B40F3245D}"/>
              </a:ext>
            </a:extLst>
          </p:cNvPr>
          <p:cNvSpPr txBox="1"/>
          <p:nvPr/>
        </p:nvSpPr>
        <p:spPr>
          <a:xfrm>
            <a:off x="919162" y="317634"/>
            <a:ext cx="103536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Top 10 Investor Analysis</a:t>
            </a: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F6CA4C7F-9BBA-41FA-A113-4792345534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698" y="147186"/>
            <a:ext cx="724451" cy="837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71072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4" name="Content Placeholder 3" title="Microsoft Power BI">
                <a:extLst>
                  <a:ext uri="{FF2B5EF4-FFF2-40B4-BE49-F238E27FC236}">
                    <a16:creationId xmlns:a16="http://schemas.microsoft.com/office/drawing/2014/main" id="{8B0D2B69-2377-4CDA-9B25-30C7F366E706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478500985"/>
                  </p:ext>
                </p:extLst>
              </p:nvPr>
            </p:nvGraphicFramePr>
            <p:xfrm>
              <a:off x="914400" y="1193533"/>
              <a:ext cx="10353675" cy="4597667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4" name="Content Placeholder 3" title="Microsoft Power BI">
                <a:extLst>
                  <a:ext uri="{FF2B5EF4-FFF2-40B4-BE49-F238E27FC236}">
                    <a16:creationId xmlns:a16="http://schemas.microsoft.com/office/drawing/2014/main" id="{8B0D2B69-2377-4CDA-9B25-30C7F366E70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14400" y="1193533"/>
                <a:ext cx="10353675" cy="4597667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Picture 6">
            <a:extLst>
              <a:ext uri="{FF2B5EF4-FFF2-40B4-BE49-F238E27FC236}">
                <a16:creationId xmlns:a16="http://schemas.microsoft.com/office/drawing/2014/main" id="{B5AD9D26-A5D7-46A7-9073-9247B25141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698" y="147186"/>
            <a:ext cx="724451" cy="837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32061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Sundance Bay Logo">
            <a:extLst>
              <a:ext uri="{FF2B5EF4-FFF2-40B4-BE49-F238E27FC236}">
                <a16:creationId xmlns:a16="http://schemas.microsoft.com/office/drawing/2014/main" id="{D30A8D94-0AE5-4A17-8DE2-7D07C999565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541069" y="-125931"/>
            <a:ext cx="3707331" cy="3707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E507252-70EE-4C08-95AE-FE83641552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5998" y="795906"/>
            <a:ext cx="10224554" cy="715260"/>
          </a:xfrm>
        </p:spPr>
        <p:txBody>
          <a:bodyPr>
            <a:normAutofit fontScale="90000"/>
          </a:bodyPr>
          <a:lstStyle/>
          <a:p>
            <a:r>
              <a:rPr lang="en-US" dirty="0"/>
              <a:t>Agenda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AF54AAD-C678-43C3-98AC-93931E8886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48760" y="1971651"/>
            <a:ext cx="9001462" cy="3553250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Data Description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Inconsistencies &amp; Assumptions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Loan Performance Insights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Top 10 Investor ROI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Loan To Value Analysis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Recommendations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7" name="AutoShape 4" descr="Sundance Bay Logo">
            <a:extLst>
              <a:ext uri="{FF2B5EF4-FFF2-40B4-BE49-F238E27FC236}">
                <a16:creationId xmlns:a16="http://schemas.microsoft.com/office/drawing/2014/main" id="{33CBB751-B38F-4EE3-9DF1-F4F1A52452E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243714" y="3276600"/>
            <a:ext cx="3004686" cy="3004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3B6CB4C6-5344-4C72-847E-0E15BB53F0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698" y="147186"/>
            <a:ext cx="724451" cy="837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49189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DFB5B-1797-4E0B-AE29-4CEEA6B9D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297961"/>
            <a:ext cx="10353761" cy="1326321"/>
          </a:xfrm>
        </p:spPr>
        <p:txBody>
          <a:bodyPr/>
          <a:lstStyle/>
          <a:p>
            <a:r>
              <a:rPr lang="en-US" dirty="0"/>
              <a:t>Data Description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541C97-FE9E-4760-8FC7-B34823EEA9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4155" y="1758198"/>
            <a:ext cx="9504674" cy="4632442"/>
          </a:xfrm>
        </p:spPr>
        <p:txBody>
          <a:bodyPr/>
          <a:lstStyle/>
          <a:p>
            <a:r>
              <a:rPr lang="en-US" dirty="0"/>
              <a:t>3 datasets – Investors, Loans and Property</a:t>
            </a:r>
          </a:p>
          <a:p>
            <a:r>
              <a:rPr lang="en-US" dirty="0"/>
              <a:t>Relationship: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Property Types: Commercial, Mixed-Use &amp; Residential</a:t>
            </a:r>
          </a:p>
          <a:p>
            <a:r>
              <a:rPr lang="en-US" dirty="0"/>
              <a:t>Loan Status Types: Active, Paid Off &amp; </a:t>
            </a:r>
            <a:r>
              <a:rPr lang="en-US" dirty="0">
                <a:solidFill>
                  <a:srgbClr val="FF0000"/>
                </a:solidFill>
              </a:rPr>
              <a:t>Defaulted</a:t>
            </a:r>
            <a:r>
              <a:rPr lang="en-US" dirty="0"/>
              <a:t> </a:t>
            </a:r>
          </a:p>
          <a:p>
            <a:endParaRPr lang="en-US" dirty="0"/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E7012F04-4F26-40CB-8F74-3DF889386B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698" y="147186"/>
            <a:ext cx="724451" cy="837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5095E01-7749-42DE-934F-FCED3CB6247A}"/>
              </a:ext>
            </a:extLst>
          </p:cNvPr>
          <p:cNvSpPr txBox="1"/>
          <p:nvPr/>
        </p:nvSpPr>
        <p:spPr>
          <a:xfrm>
            <a:off x="2033036" y="4416028"/>
            <a:ext cx="1700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Investor</a:t>
            </a:r>
          </a:p>
        </p:txBody>
      </p:sp>
      <p:pic>
        <p:nvPicPr>
          <p:cNvPr id="2052" name="Picture 4" descr="223,921 Home Loan Icons, Logos, Symbols - Free in SVG, PNG, GIF | IconScout">
            <a:extLst>
              <a:ext uri="{FF2B5EF4-FFF2-40B4-BE49-F238E27FC236}">
                <a16:creationId xmlns:a16="http://schemas.microsoft.com/office/drawing/2014/main" id="{1359DD6C-1A64-4FD7-8D1B-BDC63D616D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6133" y="2863155"/>
            <a:ext cx="1230574" cy="1230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B6B6EF2-B563-4407-8FA0-D93270BAF3DB}"/>
              </a:ext>
            </a:extLst>
          </p:cNvPr>
          <p:cNvSpPr txBox="1"/>
          <p:nvPr/>
        </p:nvSpPr>
        <p:spPr>
          <a:xfrm>
            <a:off x="5871204" y="4416028"/>
            <a:ext cx="1645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Loan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122D63A-E0F3-4070-8392-FF29EA5EBDC8}"/>
              </a:ext>
            </a:extLst>
          </p:cNvPr>
          <p:cNvSpPr txBox="1"/>
          <p:nvPr/>
        </p:nvSpPr>
        <p:spPr>
          <a:xfrm>
            <a:off x="9446133" y="4416028"/>
            <a:ext cx="1700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Property</a:t>
            </a:r>
          </a:p>
        </p:txBody>
      </p:sp>
      <p:pic>
        <p:nvPicPr>
          <p:cNvPr id="2062" name="Picture 14" descr="Loan - Free business and finance icons">
            <a:extLst>
              <a:ext uri="{FF2B5EF4-FFF2-40B4-BE49-F238E27FC236}">
                <a16:creationId xmlns:a16="http://schemas.microsoft.com/office/drawing/2014/main" id="{89BC8F74-033D-4C70-92FD-E6B0686A83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1045" y="3022169"/>
            <a:ext cx="1111382" cy="1148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Multiply - Free arrows icons">
            <a:extLst>
              <a:ext uri="{FF2B5EF4-FFF2-40B4-BE49-F238E27FC236}">
                <a16:creationId xmlns:a16="http://schemas.microsoft.com/office/drawing/2014/main" id="{8A25618B-0A98-4727-9FD3-42E9FDCCD9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3910670" y="3022183"/>
            <a:ext cx="1231696" cy="1231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31B7952-8EF6-430C-BE31-3EDBE20AA188}"/>
              </a:ext>
            </a:extLst>
          </p:cNvPr>
          <p:cNvCxnSpPr/>
          <p:nvPr/>
        </p:nvCxnSpPr>
        <p:spPr>
          <a:xfrm>
            <a:off x="7691120" y="3606800"/>
            <a:ext cx="1036320" cy="0"/>
          </a:xfrm>
          <a:prstGeom prst="straightConnector1">
            <a:avLst/>
          </a:prstGeom>
          <a:ln w="63500">
            <a:solidFill>
              <a:schemeClr val="tx1">
                <a:lumMod val="50000"/>
              </a:schemeClr>
            </a:solidFill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068" name="Picture 20" descr="Investor - Free business and finance icons">
            <a:extLst>
              <a:ext uri="{FF2B5EF4-FFF2-40B4-BE49-F238E27FC236}">
                <a16:creationId xmlns:a16="http://schemas.microsoft.com/office/drawing/2014/main" id="{4DC5A8AB-65D5-4D68-8217-0292654EEF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3036" y="3022169"/>
            <a:ext cx="1148080" cy="1148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40471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A9158E-E385-4BA8-86E6-31EFE4B6A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0"/>
            <a:ext cx="10353761" cy="1326321"/>
          </a:xfrm>
        </p:spPr>
        <p:txBody>
          <a:bodyPr/>
          <a:lstStyle/>
          <a:p>
            <a:r>
              <a:rPr lang="en-US" dirty="0"/>
              <a:t>Inconsistencies &amp; Assumptions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8A9B65-67CA-45CD-A718-BB2F950782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549667"/>
            <a:ext cx="10353762" cy="4241533"/>
          </a:xfrm>
        </p:spPr>
        <p:txBody>
          <a:bodyPr>
            <a:normAutofit/>
          </a:bodyPr>
          <a:lstStyle/>
          <a:p>
            <a:r>
              <a:rPr lang="en-US" dirty="0"/>
              <a:t>Loan Amount </a:t>
            </a:r>
            <a:r>
              <a:rPr lang="en-US" b="1" dirty="0"/>
              <a:t>&gt;=</a:t>
            </a:r>
            <a:r>
              <a:rPr lang="en-US" dirty="0"/>
              <a:t> Investment Amount.</a:t>
            </a:r>
          </a:p>
          <a:p>
            <a:r>
              <a:rPr lang="en-US" dirty="0"/>
              <a:t>Unusually high LTV’s.</a:t>
            </a:r>
          </a:p>
          <a:p>
            <a:r>
              <a:rPr lang="en-US" dirty="0"/>
              <a:t>Same day loan start &amp; end dates. </a:t>
            </a:r>
          </a:p>
          <a:p>
            <a:endParaRPr lang="en-US" dirty="0"/>
          </a:p>
          <a:p>
            <a:r>
              <a:rPr lang="en-US" dirty="0"/>
              <a:t>Unused Investment amount = 0 ROI for investors on that amount.</a:t>
            </a:r>
          </a:p>
          <a:p>
            <a:r>
              <a:rPr lang="en-US" dirty="0"/>
              <a:t>Defaulted Loan amount = 100% loss of investment amount for investor. </a:t>
            </a:r>
          </a:p>
          <a:p>
            <a:r>
              <a:rPr lang="en-US" dirty="0"/>
              <a:t>Loan Term &gt;0: Assumed Compound Interest EMI for ROI.</a:t>
            </a:r>
          </a:p>
          <a:p>
            <a:r>
              <a:rPr lang="en-US" dirty="0"/>
              <a:t>Loan Term =0:  Assumed Simple Interest. </a:t>
            </a:r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D298926D-3C08-4A73-AFBD-EA53BA2695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698" y="147186"/>
            <a:ext cx="724451" cy="837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74176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A9158E-E385-4BA8-86E6-31EFE4B6A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0"/>
            <a:ext cx="10353761" cy="1326321"/>
          </a:xfrm>
        </p:spPr>
        <p:txBody>
          <a:bodyPr/>
          <a:lstStyle/>
          <a:p>
            <a:r>
              <a:rPr lang="en-US" dirty="0"/>
              <a:t>Loan Performance</a:t>
            </a:r>
          </a:p>
        </p:txBody>
      </p:sp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7" name="Content Placeholder 6" title="Microsoft Power BI">
                <a:extLst>
                  <a:ext uri="{FF2B5EF4-FFF2-40B4-BE49-F238E27FC236}">
                    <a16:creationId xmlns:a16="http://schemas.microsoft.com/office/drawing/2014/main" id="{881777BD-271D-488A-8CB7-153AB741F479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294097700"/>
                  </p:ext>
                </p:extLst>
              </p:nvPr>
            </p:nvGraphicFramePr>
            <p:xfrm>
              <a:off x="802640" y="1127760"/>
              <a:ext cx="10942320" cy="5303520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7" name="Content Placeholder 6" title="Microsoft Power BI">
                <a:extLst>
                  <a:ext uri="{FF2B5EF4-FFF2-40B4-BE49-F238E27FC236}">
                    <a16:creationId xmlns:a16="http://schemas.microsoft.com/office/drawing/2014/main" id="{881777BD-271D-488A-8CB7-153AB741F47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02640" y="1127760"/>
                <a:ext cx="10942320" cy="530352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Picture 6">
            <a:extLst>
              <a:ext uri="{FF2B5EF4-FFF2-40B4-BE49-F238E27FC236}">
                <a16:creationId xmlns:a16="http://schemas.microsoft.com/office/drawing/2014/main" id="{D298926D-3C08-4A73-AFBD-EA53BA2695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698" y="147186"/>
            <a:ext cx="724451" cy="837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63021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C186AC5-5D19-4F1A-B064-6E6B40F3245D}"/>
              </a:ext>
            </a:extLst>
          </p:cNvPr>
          <p:cNvSpPr txBox="1"/>
          <p:nvPr/>
        </p:nvSpPr>
        <p:spPr>
          <a:xfrm>
            <a:off x="919162" y="317634"/>
            <a:ext cx="103536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Top 10 Investor Analysis</a:t>
            </a: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F6CA4C7F-9BBA-41FA-A113-4792345534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698" y="147186"/>
            <a:ext cx="724451" cy="837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10" name="Content Placeholder 9" title="Microsoft Power BI">
                <a:extLst>
                  <a:ext uri="{FF2B5EF4-FFF2-40B4-BE49-F238E27FC236}">
                    <a16:creationId xmlns:a16="http://schemas.microsoft.com/office/drawing/2014/main" id="{FDD5BFE5-719B-49B7-81E0-A6AD0F0A770A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796466954"/>
                  </p:ext>
                </p:extLst>
              </p:nvPr>
            </p:nvGraphicFramePr>
            <p:xfrm>
              <a:off x="914400" y="1424539"/>
              <a:ext cx="10353675" cy="4366661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3"/>
              </a:graphicData>
            </a:graphic>
          </p:graphicFrame>
        </mc:Choice>
        <mc:Fallback>
          <p:pic>
            <p:nvPicPr>
              <p:cNvPr id="10" name="Content Placeholder 9" title="Microsoft Power BI">
                <a:extLst>
                  <a:ext uri="{FF2B5EF4-FFF2-40B4-BE49-F238E27FC236}">
                    <a16:creationId xmlns:a16="http://schemas.microsoft.com/office/drawing/2014/main" id="{FDD5BFE5-719B-49B7-81E0-A6AD0F0A770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14400" y="1424539"/>
                <a:ext cx="10353675" cy="436666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599090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:a16="http://schemas.microsoft.com/office/drawing/2014/main" id="{B5AD9D26-A5D7-46A7-9073-9247B25141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698" y="147186"/>
            <a:ext cx="724451" cy="837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5" name="Content Placeholder 4" title="Microsoft Power BI">
                <a:extLst>
                  <a:ext uri="{FF2B5EF4-FFF2-40B4-BE49-F238E27FC236}">
                    <a16:creationId xmlns:a16="http://schemas.microsoft.com/office/drawing/2014/main" id="{DF5D5781-3C0D-450E-BA30-A0948543BD23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223885464"/>
                  </p:ext>
                </p:extLst>
              </p:nvPr>
            </p:nvGraphicFramePr>
            <p:xfrm>
              <a:off x="1097280" y="798897"/>
              <a:ext cx="10353675" cy="5630779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3"/>
              </a:graphicData>
            </a:graphic>
          </p:graphicFrame>
        </mc:Choice>
        <mc:Fallback>
          <p:pic>
            <p:nvPicPr>
              <p:cNvPr id="5" name="Content Placeholder 4" title="Microsoft Power BI">
                <a:extLst>
                  <a:ext uri="{FF2B5EF4-FFF2-40B4-BE49-F238E27FC236}">
                    <a16:creationId xmlns:a16="http://schemas.microsoft.com/office/drawing/2014/main" id="{DF5D5781-3C0D-450E-BA30-A0948543BD2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97280" y="798897"/>
                <a:ext cx="10353675" cy="563077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050553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2" name="Add-in 1" title="Microsoft Power BI">
                <a:extLst>
                  <a:ext uri="{FF2B5EF4-FFF2-40B4-BE49-F238E27FC236}">
                    <a16:creationId xmlns:a16="http://schemas.microsoft.com/office/drawing/2014/main" id="{E219E098-937B-429A-995E-C19B84E2AF1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05896110"/>
                  </p:ext>
                </p:extLst>
              </p:nvPr>
            </p:nvGraphicFramePr>
            <p:xfrm>
              <a:off x="1164656" y="682039"/>
              <a:ext cx="10199571" cy="5821180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2" name="Add-in 1" title="Microsoft Power BI">
                <a:extLst>
                  <a:ext uri="{FF2B5EF4-FFF2-40B4-BE49-F238E27FC236}">
                    <a16:creationId xmlns:a16="http://schemas.microsoft.com/office/drawing/2014/main" id="{E219E098-937B-429A-995E-C19B84E2AF1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64656" y="682039"/>
                <a:ext cx="10199571" cy="582118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Picture 6">
            <a:extLst>
              <a:ext uri="{FF2B5EF4-FFF2-40B4-BE49-F238E27FC236}">
                <a16:creationId xmlns:a16="http://schemas.microsoft.com/office/drawing/2014/main" id="{4AB43443-78D2-4671-B84E-0589CF58D4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698" y="147186"/>
            <a:ext cx="724451" cy="837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77086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3" name="Add-in 2" title="Microsoft Power BI">
                <a:extLst>
                  <a:ext uri="{FF2B5EF4-FFF2-40B4-BE49-F238E27FC236}">
                    <a16:creationId xmlns:a16="http://schemas.microsoft.com/office/drawing/2014/main" id="{B4DDB4C0-3051-4483-ADFD-7E73D7F34B7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01124782"/>
                  </p:ext>
                </p:extLst>
              </p:nvPr>
            </p:nvGraphicFramePr>
            <p:xfrm>
              <a:off x="1196740" y="462012"/>
              <a:ext cx="10238073" cy="5727032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3" name="Add-in 2" title="Microsoft Power BI">
                <a:extLst>
                  <a:ext uri="{FF2B5EF4-FFF2-40B4-BE49-F238E27FC236}">
                    <a16:creationId xmlns:a16="http://schemas.microsoft.com/office/drawing/2014/main" id="{B4DDB4C0-3051-4483-ADFD-7E73D7F34B7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96740" y="462012"/>
                <a:ext cx="10238073" cy="5727032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Picture 6">
            <a:extLst>
              <a:ext uri="{FF2B5EF4-FFF2-40B4-BE49-F238E27FC236}">
                <a16:creationId xmlns:a16="http://schemas.microsoft.com/office/drawing/2014/main" id="{90BB7B74-A3B9-4D43-BF0F-1477EFCE22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698" y="147186"/>
            <a:ext cx="724451" cy="837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25764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ppt/webextensions/_rels/webextension1.xml.rels><?xml version="1.0" encoding="UTF-8" standalone="yes"?>
<Relationships xmlns="http://schemas.openxmlformats.org/package/2006/relationships"><Relationship Id="rId1" Type="http://schemas.openxmlformats.org/officeDocument/2006/relationships/image" Target="../media/image7.png"/></Relationships>
</file>

<file path=ppt/webextensions/_rels/webextension2.xml.rels><?xml version="1.0" encoding="UTF-8" standalone="yes"?>
<Relationships xmlns="http://schemas.openxmlformats.org/package/2006/relationships"><Relationship Id="rId1" Type="http://schemas.openxmlformats.org/officeDocument/2006/relationships/image" Target="../media/image8.png"/></Relationships>
</file>

<file path=ppt/webextensions/_rels/webextension3.xml.rels><?xml version="1.0" encoding="UTF-8" standalone="yes"?>
<Relationships xmlns="http://schemas.openxmlformats.org/package/2006/relationships"><Relationship Id="rId1" Type="http://schemas.openxmlformats.org/officeDocument/2006/relationships/image" Target="../media/image9.png"/></Relationships>
</file>

<file path=ppt/webextensions/_rels/webextension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0.png"/></Relationships>
</file>

<file path=ppt/webextensions/_rels/webextension5.xml.rels><?xml version="1.0" encoding="UTF-8" standalone="yes"?>
<Relationships xmlns="http://schemas.openxmlformats.org/package/2006/relationships"><Relationship Id="rId1" Type="http://schemas.openxmlformats.org/officeDocument/2006/relationships/image" Target="../media/image11.png"/></Relationships>
</file>

<file path=ppt/webextensions/_rels/webextension6.xml.rels><?xml version="1.0" encoding="UTF-8" standalone="yes"?>
<Relationships xmlns="http://schemas.openxmlformats.org/package/2006/relationships"><Relationship Id="rId1" Type="http://schemas.openxmlformats.org/officeDocument/2006/relationships/image" Target="../media/image13.png"/></Relationships>
</file>

<file path=ppt/webextensions/_rels/webextension7.xml.rels><?xml version="1.0" encoding="UTF-8" standalone="yes"?>
<Relationships xmlns="http://schemas.openxmlformats.org/package/2006/relationships"><Relationship Id="rId1" Type="http://schemas.openxmlformats.org/officeDocument/2006/relationships/image" Target="../media/image14.png"/></Relationships>
</file>

<file path=ppt/webextensions/webextension1.xml><?xml version="1.0" encoding="utf-8"?>
<we:webextension xmlns:we="http://schemas.microsoft.com/office/webextensions/webextension/2010/11" id="{2A62F29E-F622-4C50-8E42-0DF676D37791}">
  <we:reference id="wa200003233" version="2.0.0.3" store="en-US" storeType="OMEX"/>
  <we:alternateReferences>
    <we:reference id="WA200003233" version="2.0.0.3" store="WA200003233" storeType="OMEX"/>
  </we:alternateReferences>
  <we:properties>
    <we:property name="backgroundColor" value="&quot;#FFFFFF&quot;"/>
    <we:property name="bookmark" value="&quot;H4sIAAAAAAAAA81Vy27bMBD8FYNnoRD1cKTcEjc9pYURF7kUPqzElcKEFgWSSu0G/vcuKTuvokmRNGkPhslZanZ2dwjeMCFtr2DzBVbIDtmx1lcrMFcTziLWjViSTrMkA14WByUXFUynBwVFde+k7iw7vGEOTIvuXNoBlCci8NsyYqDUHFq/a0BZjFiPxuoOlPyB42EKOTPgNmK47pU24CkXDhx62ms6TnuSwD+klBFqJ69xgbUb0TPstXH7fcTsuAqSHsY8WUg4050D2RGxx9KsBORJKvIGk5wXFWalxxup3O5ItTlZ94bqoSo3vW/HjNS12sgaFAu6DVq7SzLTaliF1ckDfKEHU+MZNiHUOek2xHSqgcRuqfq50dSbW3A+mF5bDKEL/X1mkHIKdhhvo/eU4Qcx2CdVHIlr6GpCH0v4jGAHg6/WMBlFTDxMA/Ukv+pZEmJl16qdre7m/XWUWavB0kRRjJ2ZXYBx3sLVJRnEz5kItBFojjdh1B+l2TsniR4V8KaVbZd7mxN8ec/Pu3GP8v66zZZbH+ZT0WAmeFykedlkWdnw5Nnr8FsHHLWtwRb29+/kjR36aeh2E8v/12vzrE2F7gb3KnP+y6a/q3dvRYzWxbhGHidxnBd5UWUQJ1B4oifb7XDtKr1+2GvPVlepiJOGfllcJVNeiiJ5OZvIi6xIeT31L2dZx2nK+UvZAuEdwlZIL69f6MHZHmqcQ4ehz/3YL4nhHBkdOuFtGNbG/59KutVj6nNQg88a3mkWkpAaWSn80w/GQWx/Astv7ApQCAAA&quot;"/>
    <we:property name="creatorSessionId" value="&quot;6702132d-9456-4b25-917a-64ae9dfbb272&quot;"/>
    <we:property name="creatorTenantId" value="&quot;5217e0e7-539d-4563-b1bf-7c6dcf074f91&quot;"/>
    <we:property name="creatorUserId" value="&quot;10032002379A4CA2&quot;"/>
    <we:property name="datasetId" value="&quot;a81a88b4-e8d1-4a3b-b41c-ba4ff8aa8dd4&quot;"/>
    <we:property name="design" value="{&quot;border&quot;:{&quot;isActive&quot;:true,&quot;color&quot;:&quot;#808080&quot;,&quot;width&quot;:1,&quot;transparency&quot;:0,&quot;dash&quot;:&quot;solid&quot;}}"/>
    <we:property name="embedUrl" value="&quot;/reportEmbed?reportId=0f31cf7a-0d17-45d5-ac2f-93c8c2483459&amp;config=eyJjbHVzdGVyVXJsIjoiaHR0cHM6Ly9XQUJJLVdFU1QtVVMtQy1QUklNQVJZLXJlZGlyZWN0LmFuYWx5c2lzLndpbmRvd3MubmV0IiwiZW1iZWRGZWF0dXJlcyI6eyJ1c2FnZU1ldHJpY3NWTmV4dCI6dHJ1ZX19&amp;disableSensitivityBanner=true&quot;"/>
    <we:property name="initialStateBookmark" value="&quot;H4sIAAAAAAAAA81VTU8bMRD9K8jnVbWf6YZbSNMLBCKouKComl3PLgZnvbK9aVKU/96xN4GGqlBBoT1Esd+M3ryZedbeMS5MK2F9Cgtkh+xIqdsF6NuDiAWs2WJnZ8fT0fnx19PRdEKwaq1QjWGHd8yCrtFeCtOBdAwEXs0DBlLOoHa3CqTBgLWojWpAiu/YJ1PI6g43AcNVK5UGR3lhwaKjXVI63al29CGhilBascQLLG2PnmOrtN3dA2b6k5e0H3NkvuBYNRZEQ8QOS9IhYBQnPKswzqK8wHTo8EpIu00p1pNVq6kf6nLdujmMSV2ttChBMq9bozHbImMlu4U/TfbwC9XpEs+x8qHGCrsmphMFJHZD3c+0otncg7NOt8qgD12rb2ONVJOzw3ATvKcMt4jOPKlixJfQlIQ+ljBFMJ3GV2s46EUcOJgW6kh+1TMnxIimlltbPez7Sy+zlJ2hjSLvJzO+Bm2dhYsbMojbMxEozVEfrf2qPwm9c04cPGrgTTvbzHc2J/jmJz9v193L++s2m29cOBrwClMehXmSDas0HVZR/Oxz+K0DRnWtsYbd+5u8sUM/d812Y9n/+myetSlXTWdfZc5/OfR39e69iN66GJYYhXEYZnmWFymEMeSO6MlxW1zZQq32Z+3YyiLhYVzRLw2LeBANeR6/nI1neZonUTmAweDjsAyTJIpeyuYJHxC2QPryuoPqrGmhxBk06Ofc9vMS6PPI6NBwZ0N/1u7/RNCr7ktfgux8VfoYM1+DxIhC4h/m92vY/ADlTMLoRwgAAA==&quot;"/>
    <we:property name="isFiltersActionButtonVisible" value="true"/>
    <we:property name="isFooterCollapsed" value="false"/>
    <we:property name="isVisualContainerHeaderHidden" value="false"/>
    <we:property name="pageDisplayName" value="&quot;Q1&quot;"/>
    <we:property name="pageName" value="&quot;ReportSection&quot;"/>
    <we:property name="reportEmbeddedTime" value="&quot;2024-05-18T23:36:53.285Z&quot;"/>
    <we:property name="reportName" value="&quot;PBI&quot;"/>
    <we:property name="reportState" value="&quot;CONNECTED&quot;"/>
    <we:property name="reportUrl" value="&quot;/groups/me/reports/0f31cf7a-0d17-45d5-ac2f-93c8c2483459/ReportSection?bookmarkGuid=5232ea3f-612b-4695-b8f2-8c891e88a2ff&amp;bookmarkUsage=1&amp;ctid=5217e0e7-539d-4563-b1bf-7c6dcf074f91&amp;fromEntryPoint=export&quot;"/>
  </we:properties>
  <we:bindings/>
  <we:snapshot xmlns:r="http://schemas.openxmlformats.org/officeDocument/2006/relationships" r:embed="rId1"/>
</we:webextension>
</file>

<file path=ppt/webextensions/webextension2.xml><?xml version="1.0" encoding="utf-8"?>
<we:webextension xmlns:we="http://schemas.microsoft.com/office/webextensions/webextension/2010/11" id="{58667EF4-9DB7-46EC-BA55-2C904DB55C23}">
  <we:reference id="wa200003233" version="2.0.0.3" store="en-US" storeType="OMEX"/>
  <we:alternateReferences>
    <we:reference id="wa200003233" version="2.0.0.3" store="wa200003233" storeType="OMEX"/>
  </we:alternateReferences>
  <we:properties>
    <we:property name="embedUrl" value="&quot;/reportEmbed?reportId=0f31cf7a-0d17-45d5-ac2f-93c8c2483459&amp;config=eyJjbHVzdGVyVXJsIjoiaHR0cHM6Ly9XQUJJLVdFU1QtVVMtQy1QUklNQVJZLXJlZGlyZWN0LmFuYWx5c2lzLndpbmRvd3MubmV0IiwiZW1iZWRGZWF0dXJlcyI6eyJ1c2FnZU1ldHJpY3NWTmV4dCI6dHJ1ZX19&amp;disableSensitivityBanner=true&quot;"/>
    <we:property name="bookmark" value="&quot;H4sIAAAAAAAAA9WVTY/aMBCG/wryOaqchHzAoRLLUglpu6Vsu5dqD5N4SN0NceQ4FIr47x07INoFaSW2Euop8TuO55l3bGfLhGzqEjb3sEQ2ZDdKPS9BP/d85rGq07J4wfMghiQVwg9EJDgmFFW1kapq2HDLDOgCzaNsWijtQiR+e/IYlOUMCjtaQNmgx2rUjaqglL+wm0who1vceQzXdak02CUfDBi0y65oOo0JwX8XUkbIjVzhA+amU+dYK2324yRapEE/4mk/xjRJeMh9S9l0UYf5+nyb1IGNVWVAVgRgtTgLwQ+TLI+zjHPkKcDA6gtZmv2UbDNZ15rqJjc2tbVtJFZQ5SiYK05j09WyZR8Rmla7Cid/BR5Uq3Oc48KFKiPNhta5U0D4O/JophU56MSvRpKLzi4X+q5+jjWSb4IN+e6JlEZWRbm3+VjXl46tgLZA28PsB7lhC6AvlBaobzauhlupDzYH3gvMf89PwBTm/iDIkgFPYw6xL0SUZ+F1Xb5XvaP+v1n8B3znr48RiH4SQxBkIuIZhEn/cn9HRaGx6Dp4gjlWZbs8o5/H/xy8ZB+tit7809TJH9pqb5N/2gbvddC3skyrFTZG6entmW1wzD8mqVBa5rQX3oZwSHjS0UPA3dXXZ3lvt1fvka5zcfFFZCArcbK+9JxcZxPa47Sz6pGZLZF+gfZFtaapIccZVOj4625FiW4eNQMqYd1x79o+7ySdv84ccrO1vrgfJnNpXLLfnZXWKagHAAA=&quot;"/>
    <we:property name="datasetId" value="&quot;a81a88b4-e8d1-4a3b-b41c-ba4ff8aa8dd4&quot;"/>
    <we:property name="pageName" value="&quot;ReportSection75f82450846e87703017&quot;"/>
    <we:property name="reportUrl" value="&quot;/links/OWHw6tU-K3?ctid=5217e0e7-539d-4563-b1bf-7c6dcf074f91&amp;bookmarkGuid=fc2ebfe4-3026-4032-a8f2-428a4e8f92fd&quot;"/>
    <we:property name="reportName" value="&quot;PBI&quot;"/>
    <we:property name="reportState" value="&quot;CONNECTED&quot;"/>
    <we:property name="pageDisplayName" value="&quot;Q2 V2&quot;"/>
    <we:property name="backgroundColor" value="&quot;#FFFFFF&quot;"/>
    <we:property name="initialStateBookmark" value="&quot;H4sIAAAAAAAAA9WV227aQBCGXwXttVX5ADbkohIhVEIJh0KbmyqqxvbgbmN2rfWaQhHv3tm1EW1ASkUqoV7Z+894559vD96xlJdFDtsJrJDdsFspn1egnlsec5hotOn0ftyf33+d9MdDkmWhuRQlu9kxDSpD/cjLCnIzA4lfnhwGeT6DzIyWkJfosAJVKQXk/CfWyRTSqsK9w3BT5FKBmXKhQaOZdk3pNKba3ruAKkKi+RoXmOhanWMhlW7GUWfZ9dsdt9sOsRtFbuB6EX1T1lFr8/V8U9QaG0ihgQsyYLQwDsALojgJ49h10e0C9Iy+5LluUuLtcFMo6ptobAvDq5+uQSSYMtucwrLuZcfGCGWlbIfDPwILWakE57i0IaG53tI8DxLI/p4YzZQkglb8rDlRtLhs6Jv8MVBI3FJ24+6fSCm5yPIG87GvT7W3DKoMzRrG34mGaYC+kCpFdbu1PdxxdcDsOy9s/nv/ZJjCrtfz46jndkMXQi9NO0kcXJfyRLaO+v+G+DfzNV8PO5C2oxB8P047bgxB1L6cbz/LFGb1Cp7YHMi8Wp3Rz9v/6L/03l9nrfl0ZOUPlWgweafL4Lxu9K1eRmKNpZZqdHdmGxzrD0jKpOIJ7YW3WTgUPFnRQ8Be0tf38t5sr9YjXefpxReRhjjH4ebSc3KdTWiO096oR89shfQLNC+y0mUBCc5AoPVf1DNytHm0GCBSQ8e+K/N84HT+ajhEs7Jc6K/IbA3CxYnRX+Y33n4BJxHUVNAHAAA=&quot;"/>
    <we:property name="isFiltersActionButtonVisible" value="true"/>
    <we:property name="isVisualContainerHeaderHidden" value="false"/>
    <we:property name="reportEmbeddedTime" value="&quot;2024-05-20T16:48:31.096Z&quot;"/>
    <we:property name="creatorTenantId" value="&quot;5217e0e7-539d-4563-b1bf-7c6dcf074f91&quot;"/>
    <we:property name="creatorUserId" value="&quot;10032002379A4CA2&quot;"/>
    <we:property name="creatorSessionId" value="&quot;444b9c8c-b77f-40dd-93d3-f5c27e680010&quot;"/>
  </we:properties>
  <we:bindings/>
  <we:snapshot xmlns:r="http://schemas.openxmlformats.org/officeDocument/2006/relationships" r:embed="rId1"/>
</we:webextension>
</file>

<file path=ppt/webextensions/webextension3.xml><?xml version="1.0" encoding="utf-8"?>
<we:webextension xmlns:we="http://schemas.microsoft.com/office/webextensions/webextension/2010/11" id="{2D041B8B-3A35-4A2C-8F7D-E3C0E9A79EA0}">
  <we:reference id="wa200003233" version="2.0.0.3" store="en-US" storeType="OMEX"/>
  <we:alternateReferences>
    <we:reference id="wa200003233" version="2.0.0.3" store="wa200003233" storeType="OMEX"/>
  </we:alternateReferences>
  <we:properties>
    <we:property name="embedUrl" value="&quot;/reportEmbed?reportId=0f31cf7a-0d17-45d5-ac2f-93c8c2483459&amp;config=eyJjbHVzdGVyVXJsIjoiaHR0cHM6Ly9XQUJJLVdFU1QtVVMtQy1QUklNQVJZLXJlZGlyZWN0LmFuYWx5c2lzLndpbmRvd3MubmV0IiwiZW1iZWRGZWF0dXJlcyI6eyJ1c2FnZU1ldHJpY3NWTmV4dCI6dHJ1ZX19&amp;disableSensitivityBanner=true&quot;"/>
    <we:property name="bookmark" value="&quot;H4sIAAAAAAAAA92XS1PbMBDHv0rH50xHsvwKNyekXKDDa1JmOjmspU0wOJZHlmlcJt+9ku0MUB5mApTCKdauIv1397eyfO2ItCwyqL/DEp0dZyTl5RLU5RfqDJy8tTHKgjn3IMLIo4JSCEhgvLLQqcxLZ+fa0aAWqKdpWUFmFzLGn7OBA1l2CAs7mkNW4sApUJUyhyz9je1k49KqwvXAwVWRSQV2yRMNGu2yV2a6GRsJ9CszOwLX6RWeINet9RgLqXQ3JkGCnghJFETCi0KgVNj/lK23kdk/327aCBvLXEOaGwHWxpAFMGTU44EbuZR4ns+tfZ5mupuS1JNVoUzcJht1YdMWiyvIOQqnCU5h2cZy7YxlVi2bp8kd+4msFMdjnDeuXKe6NsscKmnSplOTxrXJUze85amnkFXYOM/lr7FCkz3h7JD1oF9KvFgoXIDuhpMX6NyXkN+TaI3xUla5bjzfqryrHdlK7gFCWSl8maTT6QO5mhlLmeaLrAPzhoTTVlPJQZtaj89BaQt/cmEwspVfb7g0e1zcgu2sYeGtaj1b2wnUcyn64BMWcgrEFyhIL5djE/NCqpSbKF+G5qMltx1clU8i+Xoq+pPWlPCjATeSK8jFj/O0vEQ1qg/iIxq5LN5lw91Tl3nxyGcuCdiEulF89iwieZvyek/JqtiCzv5yt1SaYzVgLoZhyESUeMT1BN3+tHy7EvynML5nf35AKp+d8c2R6blhRAjnEFIWJj4h/UfmJ4Hzg5/Xnx/OeUR4EAwDLwyjiA+ZC5Gw6z0ZtcaVTuTqbjx2tYT4dE48EvokIcBZ4if/8nZwxF7/ffyK99X78uLp3pdNMz55U+0FMYGHL4pSCQtmk+/dVG0+ZNzBX4rfJ8z17JEu6Jiot2iAXggs+A2tN4lylmg+J+2DrHRZAMdDyLHZvLjpJ+M2bJh+R9E9K/u7nxq225K0d+Udp/n4dJptmt3+AHrZQ1z0DgAA&quot;"/>
    <we:property name="datasetId" value="&quot;a81a88b4-e8d1-4a3b-b41c-ba4ff8aa8dd4&quot;"/>
    <we:property name="pageName" value="&quot;ReportSection06be4d70868d487a11d3&quot;"/>
    <we:property name="reportUrl" value="&quot;/links/OWHw6tU-K3?ctid=5217e0e7-539d-4563-b1bf-7c6dcf074f91&amp;bookmarkGuid=334f935c-1768-4df2-b983-9270bd4b2fb8&quot;"/>
    <we:property name="reportName" value="&quot;PBI&quot;"/>
    <we:property name="reportState" value="&quot;CONNECTED&quot;"/>
    <we:property name="pageDisplayName" value="&quot;Q3 v2&quot;"/>
    <we:property name="backgroundColor" value="&quot;#FFFFFF&quot;"/>
    <we:property name="initialStateBookmark" value="&quot;H4sIAAAAAAAAA92XbU/bMBDHv8qU19XkxHkq79LS8QLKszqkqZou9rUE0jhyHNYM9bvPTlIB4yGowBi8anzn2v+7+53jXFs8KfIUqn1YoLVlDYS4XIC8/GJbPStrbQcHu+PoePfnfjQeabPIVSKywtq6thTIOapJUpSQmhW08ce0Z0GaHsLcjGaQFtizcpSFyCBNfmMzWbuULHHVs3CZp0KCWfJEgUKz7JWersd6b/sr1TsCU8kVniBTjfUYcyFVOyZ+jC4PSOiH3A0DsG1u/lM03lpm93yzaS1sKDIFSaYFGBtF6kOf2i7zndCxiet6zNhnSaraKXE1WuZSx62zUeUmXxG/gowht+rgJBZNLNfWUKTlon4a3bGfiFIyPMZZ7cpUoiq9zKEUOm0q0Wlc6Ty1w1ueagJpibXzXPwaStTZ49YWWfW6pUTzucQ5qHY4eoHOPQHZPYnGGC1Emana863M2tqRjeSOEYpS4ssknU4eyNVUW4okm6ctmDcknDaaCgZK13p4DlIZ+OMLjZGp/GrNpd7j4hZsZzULb1Xr6cpMsF3HRg88QgNmA/E4ctLJ5VDHPBcyYTrKl6H5aMlNB5fFk0i+norupNUl/GjADcQSMv79PCkuUQ6qcXRkhw6Ntml/+9ShbjTwqEN8OrKdMDp7FpGsSXm1I0WZb0Bnd7kbKvWx6lMHgyCgPIxd4rjc3vy0fLsS/Kcwvmd/fkAqn53x9ZHpOkFICGMQ2DSIPUK6j8xPAucHP68/P5yzkDDf7/tuEIQh61MHQm7WezJqhUsVi+XdeMxqMfHsGXFJ4JGYAKOxF//L28ERff338SveV+/LiyY7X9bN+ORNtRPEGB6+KArJDZh1vrcTuf6QcXp/KX6fMFfTR7qgZaLaoAE6ITDg17TeJMpaoP6cNA+iVEUODA8hw3rz/KaftFuzofsdefssze9eotluStLclXWDyPrKrPfQRUriFJ85vxX3BzraZmccDwAA&quot;"/>
    <we:property name="isFooterCollapsed" value="true"/>
    <we:property name="isFiltersActionButtonVisible" value="true"/>
    <we:property name="isVisualContainerHeaderHidden" value="false"/>
    <we:property name="reportEmbeddedTime" value="&quot;2024-05-20T16:41:08.028Z&quot;"/>
    <we:property name="creatorTenantId" value="&quot;5217e0e7-539d-4563-b1bf-7c6dcf074f91&quot;"/>
    <we:property name="creatorUserId" value="&quot;10032002379A4CA2&quot;"/>
    <we:property name="creatorSessionId" value="&quot;cf5ab481-c4a4-4017-b1b5-6f3fb75a92f5&quot;"/>
  </we:properties>
  <we:bindings/>
  <we:snapshot xmlns:r="http://schemas.openxmlformats.org/officeDocument/2006/relationships" r:embed="rId1"/>
</we:webextension>
</file>

<file path=ppt/webextensions/webextension4.xml><?xml version="1.0" encoding="utf-8"?>
<we:webextension xmlns:we="http://schemas.microsoft.com/office/webextensions/webextension/2010/11" id="{1B559D0C-134D-4120-AAA0-E00F2A34EE84}">
  <we:reference id="wa200003233" version="2.0.0.3" store="en-US" storeType="OMEX"/>
  <we:alternateReferences>
    <we:reference id="wa200003233" version="2.0.0.3" store="wa200003233" storeType="OMEX"/>
  </we:alternateReferences>
  <we:properties>
    <we:property name="backgroundColor" value="&quot;#094780&quot;"/>
    <we:property name="bookmark" value="&quot;H4sIAAAAAAAAA+1Y30/bMBD+Vya/7CWa8qNJm72xAhoS21hBTNO0h0t8bc2cOHKcjq7q/76zk1IoG2wMtAroQ1XfXezvPufuc71gXNSVhPl7KJC9Zm+U+laA/vYiYB4rW1sySJNBFgdxwlM/SkMf+n3yqsoIVdbs9YIZ0BM0p6JuQNqJyPjlq8dAyiOY2NEYZI0eq1DXqgQpfmAbTC6jG1x6DM8rqTTYKY8NGLTTziicxgQheBXRipAbMcNjzE1rHWGltOnGYR8hSZOsN0iCHiZBBlFCz9St18G8Pd4u6oANVWlAlATA2vwo7gWpn+fpYJD5gyju+z1rHwtpupBsvndeacp7saJt3zl5EKSDOIn6fpzzXhD5QQgEy8wrGzOkTCdKixwkGdvp7Gynq8xDj+1rVbh5uy2ykXulEWZOg0MFlJvHTtx8/pJY/zRFje4BSoKLlqsFO3DfFiTWdcuIC5FNseGxo2PV6BxHOF4P3NJL2qojrWgjL5a329XU5KG1T0E2bvdp6kNByVBeNh1rpvCXuziGhpLkL2381yV9tXt/aek/grRBwE2wPDZV34caiWpuKfIWK/Z3+AzKnKybEN4KQq7z6fwQZyivQ7nwX3etUJyCFu3b3JH3t+l0u30xD7uW4V7Jd22l2OhLiJg1vlgbrLvLg31G0DdScvWFfCKsfGxA28J7JmaDmHfUBafPJXSFk12Y342RnclE4wRW/XjvIZreTqGa0jjPflN2OhlsLdwT1MXtYK1E1KKcyO7QsFbpVvWYJKEeyqamGkbeQhuqIlPDKdW1PalkZ6T5VqaXq0MEATm7dDLoqnvuNPHRvrpd97ey6zE6+PA4D8eIScqhl/tREPz+TPM4yp3OBNo8a+b98PI0VPNO1Dx63bwTK1urnAelVY7ajFYJ/aF23vR2P/S/mFtFESj2UQvgvzTzVgLHaYB+mCVh2IN+DtyPe/HdJXB7DkxbUFLbexg9KGdU6kr/ogtYR4Gl2U7g99q6/ivTJ8qAHH042DbAHUSB1xCv25q9yPr3fyxFI40Y0TOg+WZ/VpqjftN24l2hV7edobeRw3bUhG2lHguzsM95EPsDPw7CyI9CP7Mr3EiCwXOTqfOr+bvPZQsrUE+cgKjG1BXkeARle79ZrfeL3PRaQMntBrjf7h71F3eQ7iqauWWsCix/ApAUm+MCFwAA&quot;"/>
    <we:property name="creatorSessionId" value="&quot;857a43ab-f81c-48ed-b5a4-1e82ff644ec0&quot;"/>
    <we:property name="creatorTenantId" value="&quot;5217e0e7-539d-4563-b1bf-7c6dcf074f91&quot;"/>
    <we:property name="creatorUserId" value="&quot;10032002379A4CA2&quot;"/>
    <we:property name="datasetId" value="&quot;a81a88b4-e8d1-4a3b-b41c-ba4ff8aa8dd4&quot;"/>
    <we:property name="embedUrl" value="&quot;/reportEmbed?reportId=0f31cf7a-0d17-45d5-ac2f-93c8c2483459&amp;config=eyJjbHVzdGVyVXJsIjoiaHR0cHM6Ly9XQUJJLVdFU1QtVVMtQy1QUklNQVJZLXJlZGlyZWN0LmFuYWx5c2lzLndpbmRvd3MubmV0IiwiZW1iZWRGZWF0dXJlcyI6eyJ1c2FnZU1ldHJpY3NWTmV4dCI6dHJ1ZX19&amp;disableSensitivityBanner=true&quot;"/>
    <we:property name="initialStateBookmark" value="&quot;H4sIAAAAAAAAA+1Y227bOBD9lYIvfREKXSxf+uY6Dho0abJOkGKxKBYjaWyzpUSBorxxDf97Zyg5Tpxu0k1brJHGD4Y5MyLPHGrm0FyJTFalguV7yFG8Fm+0/pyD+fwiEJ4oWtvp6buT4eTd3++HJ2My69JKXVTi9UpYMDO0l7KqQfEMZPzroydAqTOY8WgKqkJPlGgqXYCSX7AJJpc1Na49gVel0gZ4ynMLFnnaBYXTmNYOXkW0IqRWLvAcU9tYJ1hqY9tx2EPoDrpJp98NOtgNEoi69EzVeB3Mh+N5UQdspAsLsiAAbPOjuBMM/DQd9PuJ34/int9h+1Qq24Yky/FVaSjv1YavQ+fMgmDQj7tRz4/TrBNEfhACwbLLkmNGlOlMG5mCImMzHc92uck89MSh0bmbt90bjhwXVtolDY41UG6euHDz+Wti/cMcDboHKIlMNlytxJH7ZpBYVQ0jLkTV+Y6HR+e6NilOcLoduKXXtFVnRtNGXi/P21VX5KG1L0HVbvdp6mNJyVBenA6bKfzlAU6hpiSzlxz/cU1fzd7fWPq7IO0QcB8sT8z1PyODRHXGFHmrDfvDbAFFStZdCG8lITfpfHmMC1R3oVz777o2KC7ByOZtbsn7r+m0u309j7iT4bjIDrhSOPoGIsHGF1sDu9s8xJ8I5l5Kbr+Qvwkrf9RguPCeidkh5oS64Py5hG5xcgDLxzEynM0MzmDTj8e/oukNc10X1nkO66LVyWBv4V6gyR8GyxJRyWKm2kPDVqUb1ROKhHqk6opqGLMG2kjniR7Nqa75pJJ8Is1nmV5vDhEE5NONk0Fb3UuniU/21W27P8uuJ+jgk8VpOEXsDjLopH4UBP9+pnka5U5nAmOfNfPn8PJ7qOajqHnyuvkoVvZWOY8KVo7KTjYJfad23vd2/+p/MQ+KIlDskxbAH2nmjQROBwH6YdINww70Usj8uBM/XgL358C0ByW1v4fRo2JBpa7NN7oAO3Is7H4C/6mt639l+kJbUJPTo30D3EKUeAfxtq3xRdaP/2PJa2XlhJ4Bk+32Z20yNG+aTnwgzea2M/R2ctiPmuBW6okwCXtZFsR+34+DMPKj0E94hXtJsHhlE311O3/3uWkROZqZExBd26qEFM+gaO43y+1+kZteCygy3gD3292jfuMO0l1FC7cIoZGJwgce4Atq4WCxaqy/AlwAJt4rFwAA&quot;"/>
    <we:property name="isFiltersActionButtonVisible" value="true"/>
    <we:property name="isVisualContainerHeaderHidden" value="false"/>
    <we:property name="pageDisplayName" value="&quot;Q4&quot;"/>
    <we:property name="pageName" value="&quot;ReportSection27ea696b48614e61ba36&quot;"/>
    <we:property name="reportEmbeddedTime" value="&quot;2024-05-20T03:45:01.617Z&quot;"/>
    <we:property name="reportName" value="&quot;PBI&quot;"/>
    <we:property name="reportState" value="&quot;CONNECTED&quot;"/>
    <we:property name="reportUrl" value="&quot;/links/OWHw6tU-K3?ctid=5217e0e7-539d-4563-b1bf-7c6dcf074f91&amp;bookmarkGuid=9dfa5b04-e1fd-4aaa-b6cf-98fb71813fc4&quot;"/>
  </we:properties>
  <we:bindings/>
  <we:snapshot xmlns:r="http://schemas.openxmlformats.org/officeDocument/2006/relationships" r:embed="rId1"/>
</we:webextension>
</file>

<file path=ppt/webextensions/webextension5.xml><?xml version="1.0" encoding="utf-8"?>
<we:webextension xmlns:we="http://schemas.microsoft.com/office/webextensions/webextension/2010/11" id="{2387BCDC-5871-4572-8B81-2114FAEDEBC2}">
  <we:reference id="wa200003233" version="2.0.0.3" store="en-US" storeType="OMEX"/>
  <we:alternateReferences>
    <we:reference id="wa200003233" version="2.0.0.3" store="wa200003233" storeType="OMEX"/>
  </we:alternateReferences>
  <we:properties>
    <we:property name="backgroundColor" value="&quot;#FFFFFF&quot;"/>
    <we:property name="bookmark" value="&quot;H4sIAAAAAAAAA81W207bQBD9FbQvvFjVOr6jqhKEICHRChWUVqryMLbHweB4rfU6TYry751dOwWcUG7pJU+7M+PZM2duuWVpXlcFLD/BDNkBOxLiZgbyZs9mFitbmeO5A+BZAm4IQcB5Ao5PWlGpXJQ1O7hlCuQU1TivGyi0IxJ+m1gMiuIcpvqWQVGjxSqUtSihyH9ga0wqJRtcWQwXVSEkaJcXChRqt3MypztBsN859CIkKp/jBSaqlX7GSkjV3ZGng8wPbdd3HSeCOACM6Zu61RqYT9vrRw2woSgV5CUB0DI+cNOEe0Ho+o7n8xgG3NfyLC9UZxIvR4tKUtzExrLStA0piqmQeQIFM/FJrNtwbtlQFM3MnEYP5BeikQl+xsyoSpWrJXk6LedYK0EPrYipcymIx7Xiw5mAcm9MnKaGPGNyJb4PJdL7KTvgK+sXpMN0DmVC0j6ew+lU4rR1sAHqZWA1ng2gWnh6bKQnTdnlz9uEOiFJnZfToquPu4RcthFUOQ6vQCpdf/E1ZVKTTx8JmaI8Whr+j3O5LpGB1cP8rwJdTdblS8bX92qyq5IW+R8ti8lKm/lZhBg7CY8HaeQCeE6Ej5dyNwFOjJL7kZNkXuy6kcMjHjqpk1AetpZ76057G6+bmHJxIsXM+O2mjbbs8WmxNtNcM/blCiV2zJRpvs7aaY+i+vnktRfzdI80mjpSvR+V6d6xHj8mY8RfY4YZuT/LKaC2Io2YPtknojXD+9pa0ztZva3Rt5bUBrCHTWPf6+/djZxHi9ug2QqE/10gRMiTMB6dd7vt9BfOMAVxgaPFM0eY3R9hO+dPTwaLRRlEaZjhIPSCKLFjHrr2kztuRwR30HLcQLo+ti333+62w5loStUb+/xVcD8i1I3Et0G6HL+mMOsEFOV664Ldury+vmJrPT/X7cLyAt8OAT3ftWNMYo5hEGiHv28xXKhY9FrM/O5L2Azpf6s+iEbVFSR4DmW7b6o7lKSmDEGZahbN2ey1LfvA/Mtl5hmNffUTdCEgTl0LAAA=&quot;"/>
    <we:property name="creatorSessionId" value="&quot;df20fd2f-f33d-482a-a630-6c47df08f621&quot;"/>
    <we:property name="creatorTenantId" value="&quot;5217e0e7-539d-4563-b1bf-7c6dcf074f91&quot;"/>
    <we:property name="creatorUserId" value="&quot;10032002379A4CA2&quot;"/>
    <we:property name="datasetId" value="&quot;a81a88b4-e8d1-4a3b-b41c-ba4ff8aa8dd4&quot;"/>
    <we:property name="embedUrl" value="&quot;/reportEmbed?reportId=0f31cf7a-0d17-45d5-ac2f-93c8c2483459&amp;config=eyJjbHVzdGVyVXJsIjoiaHR0cHM6Ly9XQUJJLVdFU1QtVVMtQy1QUklNQVJZLXJlZGlyZWN0LmFuYWx5c2lzLndpbmRvd3MubmV0IiwiZW1iZWRGZWF0dXJlcyI6eyJ1c2FnZU1ldHJpY3NWTmV4dCI6dHJ1ZX19&amp;disableSensitivityBanner=true&quot;"/>
    <we:property name="initialStateBookmark" value="&quot;H4sIAAAAAAAAA81WW0/bMBT+K8gvvERT0lyaoGlSKUVCXAWomzRVk5OcFENqR47TtUP97zt20gFpWbl0lzzZx8fH3/nOLfckZWWR0/kZnQDZI/tC3E2ovNtxiEV4Izs/Pz7tXR5/O+udDlAsCsUEL8nePVFUjkENWVnRXFtA4deRRWieX9Cx3mU0L8EiBchScJqzH1Ar45GSFSwsArMiF5Jqk1eKKtBmp6iOe3zb+eDiizRRbApXkKhaegmFkKrZg512siB0vMBz3YjGXQox3inrUwNzs75+1ADrC64o4whAy+yOlya23w29wPUDO6YdO9DyjOWqUYnng1kh0W9kY15ovvroxVhIltCcGP8klLU796Qv8mpiVoMn8itRyQQuITNHXDE1R0tHfAqlEvjQApm6kAJ5XB58OhGU7wyR09SQZ1RuxPe+BHw/JXv2wvoFqZdOKU9Q2sbTG48ljGsDK6BeB1bjWQGqhUcHRnpY8SZ+/irUEUpKxsd5kx8PAbmuPSgY9G+oVDr/4luMpCYfLwmZgtyfG/4PmFymSMdqYf5Xji5Gy/RF5dtHOdlkSY38j6bFaKHVgiwCiN3Ejjtp5FHquxE8n8pN6R+aQzuI3CTzY8+LXDuyQzd1E4zD2nSvzWlrw2URYywOpZgYu02b0ZotPi1SR9rWjH2+AQkNMzxly6gdtSgqX05evTFPt0jDriPVxwFPdw50+zERQ/4q08zQ/AlDh+qMNGK8sotEa4Z3tbamd7R4X6GvTakVYE+LxnlU39trOc8mt0GzFoj9d4EgIRthPNvvtlvpr+xhisY5DGYvbGFOu4VtnT/dGSwSZTRKwww6od+NEie2Q8/ZOOO2RHADjcEK0uWyLrn/drb1JqLiqtX27TfBPQVaVhLeB+l6+JbELBOqMNZrB+za4fXlDVPr5bGuB5bfDZyQgh94TgxJbEPY7WqDvy8xmKlYtErMfI8lZAL436oXolJlQRO4oLyeN8UDSjzGCFGeahbN2sy1NfPA/OUS8wiiYVjlGy7of19iYGlfFz8BMRnxZIYLAAA=&quot;"/>
    <we:property name="isFiltersActionButtonVisible" value="true"/>
    <we:property name="isVisualContainerHeaderHidden" value="false"/>
    <we:property name="pageDisplayName" value="&quot;Q5&quot;"/>
    <we:property name="pageName" value="&quot;ReportSectione0d2f681464339ab7aeb&quot;"/>
    <we:property name="reportEmbeddedTime" value="&quot;2024-05-20T03:45:51.670Z&quot;"/>
    <we:property name="reportName" value="&quot;PBI&quot;"/>
    <we:property name="reportState" value="&quot;CONNECTED&quot;"/>
    <we:property name="reportUrl" value="&quot;/links/OWHw6tU-K3?ctid=5217e0e7-539d-4563-b1bf-7c6dcf074f91&amp;bookmarkGuid=6dba0317-c7a7-4488-8f7d-4c09f9b7196d&quot;"/>
  </we:properties>
  <we:bindings/>
  <we:snapshot xmlns:r="http://schemas.openxmlformats.org/officeDocument/2006/relationships" r:embed="rId1"/>
</we:webextension>
</file>

<file path=ppt/webextensions/webextension6.xml><?xml version="1.0" encoding="utf-8"?>
<we:webextension xmlns:we="http://schemas.microsoft.com/office/webextensions/webextension/2010/11" id="{C5D7E4CD-AD59-4E18-9916-A20F7A2E3762}">
  <we:reference id="wa200003233" version="2.0.0.3" store="en-US" storeType="OMEX"/>
  <we:alternateReferences>
    <we:reference id="wa200003233" version="2.0.0.3" store="wa200003233" storeType="OMEX"/>
  </we:alternateReferences>
  <we:properties>
    <we:property name="backgroundColor" value="&quot;#FFFFFF&quot;"/>
    <we:property name="bookmark" value="&quot;H4sIAAAAAAAAA+1YTU/jMBD9Kyufo1U+2rTlBl2QkFhgC8seVhzGySQYUjvrOF26qP99x05KoQJaviQqkVPsGc88P4/nNb1hqajKAqaHMEa2xXaUuhqDvvoSMI/JZg66ANGARx3f73HOw6jb65FVlUYoWbGtG2ZA52jORFVDYQPR5O9zj0FRHENuRxkUFXqsRF0pCYX4h40zmYyuceYxvC4LpcGGPDFg0IadkDuNCULwNaKMkBgxwRNMTDM7wlJp044Tf5BEYTKIoRNkgzjLMLNrqsbqYK72t0kdsKGSBoQkAHYuwSQe9NLAD5NeN4Q+PdzOZ6IwrQuf7l6XmvZNbExLS9upKg8JQONjXc7m2wk9tqfV2Dm3vFc1/1OjntICGwerxvOGncwN9P5j/vJUJGFDSCMMebJ9OcHKKILosVMHy5/RwZxgQSS4VUNV1GOXaSmvqnWCI8wWAxd8Rmd1rBWd5L0ELjmZWhCZwCJlNtWRTlHvTF2ub0LPzy5c3ud2nmvMwbTD+8Y3ATlGabbHqpbG2fdq2WLxZzOLlM6LbQV2MOcqnHnPovXXBWpsWZWpmO9lfwl59fbEO/zAC3w8wm2Fzexz3ly553L8AANP4/LYhfo71Eg3OrUsebfXYzudgExodhnI6ythXZRPVcQHBX6gQG4Y5BGaWssjaaFXG4P6VBkoRkf7Hw3wgsV75UwSQ/sYWeFcCdje/UrIvGhFeKF6TS8jOadOsnttNZ5fUse2Akdr1MOtPFhu5e/TSQg22aM06nC/w+NOP8TQxyjh0acSfyrxpxJvqBKv32dXtq3EIRpegDZrtq53qP3X7NjWTvONQ+6Xdz5chsRBrvR0/XJ9dnmcu9sW8wiCqMeTmHPfR78PMFjZXh+tn+8IVa3xVdL20wj6XGxO5AU1kUOd40ur4e3xNyLmB4OQ9wZ+P/YhDtK0u46IvSvLh+rLYn7TKL4D3pWxNS/AsDHq3CVQtalKSPAYZKMNZRNDoPMjVkGmdtPu3f1QOBB0IM2ez6ConaDavzLmrZue/9T/s/tCEQAA&quot;"/>
    <we:property name="creatorSessionId" value="&quot;070fdb24-7c0b-4fe8-b14d-df29dc45a8b7&quot;"/>
    <we:property name="creatorTenantId" value="&quot;5217e0e7-539d-4563-b1bf-7c6dcf074f91&quot;"/>
    <we:property name="creatorUserId" value="&quot;10032002379A4CA2&quot;"/>
    <we:property name="datasetId" value="&quot;a81a88b4-e8d1-4a3b-b41c-ba4ff8aa8dd4&quot;"/>
    <we:property name="embedUrl" value="&quot;/reportEmbed?reportId=0f31cf7a-0d17-45d5-ac2f-93c8c2483459&amp;config=eyJjbHVzdGVyVXJsIjoiaHR0cHM6Ly9XQUJJLVdFU1QtVVMtQy1QUklNQVJZLXJlZGlyZWN0LmFuYWx5c2lzLndpbmRvd3MubmV0IiwiZW1iZWRGZWF0dXJlcyI6eyJ1c2FnZU1ldHJpY3NWTmV4dCI6dHJ1ZX19&amp;disableSensitivityBanner=true&quot;"/>
    <we:property name="initialStateBookmark" value="&quot;H4sIAAAAAAAAA+1YbU/bMBD+K5M/R1NeStryrXQgIaBlLWMfJjRdkmswpHbmOB0d6n/f2UkpVNCWN4lK5FN8d7577vH5ruktS3iRZzDtwRjZLtuT8noM6vqLxxwmalm/f3TSGRz97nVO9kksc82lKNjuLdOgUtTnvCghMx5I+OvCYZBlp5Ca1QiyAh2WoyqkgIz/w8qYVFqVOHMY3uSZVGBcDjVoNG4nZE5riu19DSgixJpPcIixrqQDzKXS9Tp223Hgx+0QGt6oHY5GODJ7ikprYa63N0EtsK4UGrggAEYWYxy2m4nn+nFzx4cWPZGRj3ima5Noun+TK8qb2Jjmhq8zmfcIQGVjTM7n6fgOO1BybI1rwosy+lOimtIG4weLyvKWDecKev8+f1nliRsXQnNNluxQTLDQkiA67MzCcmd0MEPMiAS7qyuzcmwjLcWVpYpxgKPFwjqf0VmdKkkn+SCADU6qGsSIY5YwE6qvElR7UxvrG1fzs/OX8+ykqcIUdL18qHwTkGMUujOWpdBWf1CKGos7mxmkdF5s1zOLOVf+zHkWrT8vUWHNqkj4PJfDJeTF2xNv8UOU4dMe7ipsZp6L6so9l+NHGFiNy2GX8m9XId3oxLDk3F2PTjIBEZN0GcjrK2FTlKsq4oMCP5YgtgzyAHWpRF8Y6MXWoD6TGrJB//CjAV6w+KCcacRQHgMzONcCNne/4CLN6iG8mHpVL6NxTp1k/8bM+OiKOrYZcLRHPt7KveVW/j6dhGCTPkiCRuQ2orDR8tF3MYij4HMSf07iz0m8pZN48z67tm3FFlH3EpTesHW9Q+2/JmNTO9U3Dplf3ftw6RIHqVTTzcv12eVxYW9bGAXgBc0oDqPIddFtAbTXttcn6+cEoSgVvmq0/dCcPherE3lBTaRQpvjSanh7/NUQc722HzXbbit0IfSSZGeTIfauLPfkl4V82yi+B96WsVEvwLAxqtQGkKUucojxFEQ1G/LKB0drR6yCSEzS9t3+UDjmdCBVzueQlXagmr8ymA1CNPC606/YYP7gmLd6ev4D24DWl2sRAAA=&quot;"/>
    <we:property name="isFiltersActionButtonVisible" value="true"/>
    <we:property name="isVisualContainerHeaderHidden" value="false"/>
    <we:property name="pageDisplayName" value="&quot;Q2&quot;"/>
    <we:property name="pageName" value="&quot;ReportSectionc09c32c96a41f96ffef3&quot;"/>
    <we:property name="reportEmbeddedTime" value="&quot;2024-05-20T03:43:48.833Z&quot;"/>
    <we:property name="reportName" value="&quot;PBI&quot;"/>
    <we:property name="reportState" value="&quot;CONNECTED&quot;"/>
    <we:property name="reportUrl" value="&quot;/links/OWHw6tU-K3?ctid=5217e0e7-539d-4563-b1bf-7c6dcf074f91&amp;bookmarkGuid=77833a45-645e-4a6b-b752-ba35aadfc07a&quot;"/>
  </we:properties>
  <we:bindings/>
  <we:snapshot xmlns:r="http://schemas.openxmlformats.org/officeDocument/2006/relationships" r:embed="rId1"/>
</we:webextension>
</file>

<file path=ppt/webextensions/webextension7.xml><?xml version="1.0" encoding="utf-8"?>
<we:webextension xmlns:we="http://schemas.microsoft.com/office/webextensions/webextension/2010/11" id="{2B9E87F2-9AE8-44C1-8251-0963FA29229F}">
  <we:reference id="wa200003233" version="2.0.0.3" store="en-US" storeType="OMEX"/>
  <we:alternateReferences>
    <we:reference id="wa200003233" version="2.0.0.3" store="wa200003233" storeType="OMEX"/>
  </we:alternateReferences>
  <we:properties>
    <we:property name="backgroundColor" value="&quot;#FFFFFF&quot;"/>
    <we:property name="bookmark" value="&quot;H4sIAAAAAAAAA91WTU/cMBD9K5XPq8qJ87V7yy7bXqCiBVGkisPEng2BbBw5Dt0U7X/vOAkC1JZFUNRCLrFnJp43b54dXzNVNHUJ3SdYI5uxudaXazCX7zw2YdVgU/E0TmSSBZxHgfJQxQmQV9e20FXDZtfMgsnRnhRNC6VbiIzfziYMyvIQcjdbQdnghNVoGl1BWfzAIZhc1rS4nTDc1KU24JY8smDRLXtF4TQnCN57QRlB2uIKj1DawfoFa23sOPenoe8TUi55LIMgypIoo2+awdvD3B3vkvbAFrqyUFQEwNkEigimwgtk5Ce+x4MglM6+Kko7hmTdclMbqpvY6GpHW6quoJKoWF+cwWao5ZotdNmu+9Hynv1It0biF1z1rsoWtqNlDo0m2mxBNG6Jp3F6x9OdQNli7zzX3xcGiT3FZnw72Q0lzXODOdhxunwGzn0N1S8QnTFd67ayvedDW42940+Ce4DQtAafB+n45DdcnZGlKaq8HIV5q4TjAVMjwVKvF+dgrBN/dkEycp3f3uiSclzcEdtpr4WX6vXZ1gV4ge9hCCEXsfSAhwoV36nLBdWca1NIqvJ50vxjy90ObpsHJfn3UOwmrW/haxPcXG+gUl/Pi+YSzbw7SD97iS/SPTHdO/ZFkM5D4fNILD0/SU8fpUg5UN59NLqtn6DO3e0eVImBioSPcRwL5f4aPv00nn5avlwL/lMx/sv9+QpV+WjGb47MwI8TzqWE2BNxFnK++8h8I+J85ef12xfnKuEyiqZREMdJIqfCh0S59R6s2uLGZnpzv57+uWtha6Q7uhvo1jY1SDyECvuS6luQ5KbWEomoxrFx7/2C9saQeriAzFh/o2d9God9+xNQxp9mSQwAAA==&quot;"/>
    <we:property name="creatorSessionId" value="&quot;2357a8ef-c7e0-4016-8016-fb0189060914&quot;"/>
    <we:property name="creatorTenantId" value="&quot;5217e0e7-539d-4563-b1bf-7c6dcf074f91&quot;"/>
    <we:property name="creatorUserId" value="&quot;10032002379A4CA2&quot;"/>
    <we:property name="datasetId" value="&quot;a81a88b4-e8d1-4a3b-b41c-ba4ff8aa8dd4&quot;"/>
    <we:property name="embedUrl" value="&quot;/reportEmbed?reportId=0f31cf7a-0d17-45d5-ac2f-93c8c2483459&amp;config=eyJjbHVzdGVyVXJsIjoiaHR0cHM6Ly9XQUJJLVdFU1QtVVMtQy1QUklNQVJZLXJlZGlyZWN0LmFuYWx5c2lzLndpbmRvd3MubmV0IiwiZW1iZWRGZWF0dXJlcyI6eyJ1c2FnZU1ldHJpY3NWTmV4dCI6dHJ1ZX19&amp;disableSensitivityBanner=true&quot;"/>
    <we:property name="initialStateBookmark" value="&quot;H4sIAAAAAAAAA91W30/bMBD+VyY/V5MT51f7lpZuD1DGADGkCU2Ocw2GNI4ch7VD/d93doIAbSMIhjboS313zt133322fE1y2dQl3+zzFZAJmSp1ueL68p1HRqTqfZ8+7S7Sw91v++lijm5VG6mqhkyuieG6AHMim5aXNgM6v56NCC/LA15Ya8nLBkakBt2oipfyB3SbMWR0C9sRgXVdKs1tyiPDDdi0V7gdbaztvWdYkQsjr+AIhOm8h1ArbXrbH4e+H49jKmgsgiDKkijDb5ou6mAO77dFHbCZqgyXFQKwPgYs4mPmBSLyE9+jQRAK61/K0vRbss18XWvsG9nY1JavNL/ilYCcuOY0NF0v12SmynblVvN7/iPVagGHsHShykizwTQHWiFtRiKNW+SpN+9ENie8bMEFz9X3mQZkLycTuh0NQ0mLQkPBTW/On4FzT/HqF4jWma5UWxkX+dBW/ezok+AugDethudBOj75DVdn6GlkVZS9MG+VcNxhagQ3OOvZOdfGij+7QBnZyW9vdIk1Lu6I7dRp4aVmfba1G7zA9yDkIWWx8DgNc8jpoC5n2HOhtBTY5fOk+ceR2xPcNg9K8u+hGCbNjfC1CW6q1rzKv5zL5hL0dLNIP3uJz9IdNt459lmQTkPm04jNPT9JTx+lSNFRvvmoVVs/QZ3D4+5UCUEeMR/iOGZ5kgXUD3Lv6bfly43gPxXjvzyfr1CVj2b85soM/DihVAgeeyzOQkqHr8w3Is5Xfl+/fXEuEyqiaBwFcZwkYsx8nuQ234NdG1ibTK3v9+N+dz1kBfhGtwvVmqbmAg54Ba6l+hYkhnG0SCLk/Vrb/z2JZ6Mr3T1AJsS96IkrgmhkVsLAB/adTxws2+v2Jw3qWkNyDAAA&quot;"/>
    <we:property name="isFiltersActionButtonVisible" value="true"/>
    <we:property name="isVisualContainerHeaderHidden" value="false"/>
    <we:property name="pageDisplayName" value="&quot;Q3&quot;"/>
    <we:property name="pageName" value="&quot;ReportSection295227970c07c446b86b&quot;"/>
    <we:property name="reportEmbeddedTime" value="&quot;2024-05-20T03:44:26.556Z&quot;"/>
    <we:property name="reportName" value="&quot;PBI&quot;"/>
    <we:property name="reportState" value="&quot;CONNECTED&quot;"/>
    <we:property name="reportUrl" value="&quot;/links/OWHw6tU-K3?ctid=5217e0e7-539d-4563-b1bf-7c6dcf074f91&amp;bookmarkGuid=805749ff-7d8b-4fa1-9a6a-f17d61151163&quot;"/>
  </we:properties>
  <we:bindings/>
  <we:snapshot xmlns:r="http://schemas.openxmlformats.org/officeDocument/2006/relationships" r:embed="rId1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Damask</Template>
  <TotalTime>2044</TotalTime>
  <Words>195</Words>
  <Application>Microsoft Office PowerPoint</Application>
  <PresentationFormat>Widescreen</PresentationFormat>
  <Paragraphs>47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Bookman Old Style</vt:lpstr>
      <vt:lpstr>Rockwell</vt:lpstr>
      <vt:lpstr>Damask</vt:lpstr>
      <vt:lpstr>Sundance Bay Case Study</vt:lpstr>
      <vt:lpstr>Agenda</vt:lpstr>
      <vt:lpstr>Data Description </vt:lpstr>
      <vt:lpstr>Inconsistencies &amp; Assumptions</vt:lpstr>
      <vt:lpstr>Loan Performance</vt:lpstr>
      <vt:lpstr>PowerPoint Presentation</vt:lpstr>
      <vt:lpstr>PowerPoint Presentation</vt:lpstr>
      <vt:lpstr>PowerPoint Presentation</vt:lpstr>
      <vt:lpstr>PowerPoint Presentation</vt:lpstr>
      <vt:lpstr>Recommendations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Sundance Bay Case Study</dc:title>
  <dc:creator>Abinav Yadamani</dc:creator>
  <cp:lastModifiedBy>Abinav Yadamani</cp:lastModifiedBy>
  <cp:revision>27</cp:revision>
  <dcterms:created xsi:type="dcterms:W3CDTF">2024-05-18T22:46:34Z</dcterms:created>
  <dcterms:modified xsi:type="dcterms:W3CDTF">2024-05-20T19:06:10Z</dcterms:modified>
</cp:coreProperties>
</file>